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Alfa Slab On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.fntdata"/><Relationship Id="rId13" Type="http://schemas.openxmlformats.org/officeDocument/2006/relationships/slide" Target="slides/slide9.xml"/><Relationship Id="rId35" Type="http://schemas.openxmlformats.org/officeDocument/2006/relationships/font" Target="fonts/AlfaSlabOne-regular.fntdata"/><Relationship Id="rId12" Type="http://schemas.openxmlformats.org/officeDocument/2006/relationships/slide" Target="slides/slide8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Screenshot wallet, discorso ripreso nel parlare di blockchain app installabili con un click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Helperbit, Legambiente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“Base di dati distribuita”</a:t>
            </a:r>
            <a:br>
              <a:rPr lang="it"/>
            </a:br>
            <a:r>
              <a:rPr lang="it"/>
              <a:t>Accennare alla distinzione tra modello centralizzato VS decentralizzato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Elementi grafici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it"/>
              <a:t>“</a:t>
            </a:r>
            <a:br>
              <a:rPr lang="it"/>
            </a:br>
            <a:r>
              <a:rPr lang="it"/>
              <a:t>e </a:t>
            </a:r>
            <a:r>
              <a:rPr lang="it"/>
              <a:t>qual</a:t>
            </a:r>
            <a:r>
              <a:rPr lang="it"/>
              <a:t> è il processo che porta all’aggiunta di nuovi blocchi? </a:t>
            </a:r>
            <a:br>
              <a:rPr lang="it"/>
            </a:br>
            <a:r>
              <a:rPr lang="it"/>
              <a:t>Il Mining, ovvero l’esecuzione di un algoritmo che regola l’inserimento di un nuovo blocco nella catena.</a:t>
            </a:r>
            <a:br>
              <a:rPr lang="it"/>
            </a:br>
            <a:r>
              <a:rPr lang="it"/>
              <a:t>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2. lisk: introdurre lisk, introdurre il dpos, enunciare le feature tecniche di spicco, presentare (con una cronostoria), gli sviluppi in corso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liskHQ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Relationship Id="rId5" Type="http://schemas.openxmlformats.org/officeDocument/2006/relationships/image" Target="../media/image0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Blockchain, Bitcoin &amp; Lisk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165827"/>
            <a:ext cx="8520600" cy="173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A brief introduction to the </a:t>
            </a:r>
            <a:r>
              <a:rPr b="1" lang="it">
                <a:solidFill>
                  <a:schemeClr val="accent3"/>
                </a:solidFill>
              </a:rPr>
              <a:t>Blockchain</a:t>
            </a:r>
            <a:r>
              <a:rPr lang="it"/>
              <a:t> eco-system and deepening on </a:t>
            </a:r>
            <a:r>
              <a:rPr b="1" lang="it">
                <a:solidFill>
                  <a:schemeClr val="accent3"/>
                </a:solidFill>
              </a:rPr>
              <a:t>Lisk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it" sz="1400"/>
              <a:t>Andrea F Speziale | Remo Bonfante</a:t>
            </a:r>
          </a:p>
          <a:p>
            <a:pPr lvl="0">
              <a:spcBef>
                <a:spcPts val="0"/>
              </a:spcBef>
              <a:buNone/>
            </a:pPr>
            <a:r>
              <a:rPr lang="it" sz="1400"/>
              <a:t>03/04/17 Milano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js &amp; open source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 2017 </a:t>
            </a:r>
            <a:r>
              <a:rPr b="1" lang="it" sz="2400">
                <a:solidFill>
                  <a:schemeClr val="accent3"/>
                </a:solidFill>
              </a:rPr>
              <a:t>Stack Overflow</a:t>
            </a:r>
            <a:r>
              <a:rPr b="1" lang="it" sz="2400"/>
              <a:t> Developer Survey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Most popular language?</a:t>
            </a:r>
            <a:r>
              <a:rPr b="1" lang="it" sz="2400">
                <a:solidFill>
                  <a:schemeClr val="accent3"/>
                </a:solidFill>
              </a:rPr>
              <a:t> Javascript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Open </a:t>
            </a:r>
            <a:r>
              <a:rPr b="1" lang="it" sz="2400"/>
              <a:t>Source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 u="sng">
                <a:solidFill>
                  <a:schemeClr val="hlink"/>
                </a:solidFill>
                <a:hlinkClick r:id="rId3"/>
              </a:rPr>
              <a:t>https://github.com/liskHQ</a:t>
            </a:r>
          </a:p>
        </p:txBody>
      </p:sp>
      <p:cxnSp>
        <p:nvCxnSpPr>
          <p:cNvPr id="134" name="Shape 134"/>
          <p:cNvCxnSpPr/>
          <p:nvPr/>
        </p:nvCxnSpPr>
        <p:spPr>
          <a:xfrm flipH="1" rot="10800000">
            <a:off x="2799300" y="2206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nodo, wallet &amp; API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 “Simple and Ready to use”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VPS</a:t>
            </a:r>
            <a:r>
              <a:rPr b="1" lang="it" sz="2400">
                <a:solidFill>
                  <a:schemeClr val="accent3"/>
                </a:solidFill>
              </a:rPr>
              <a:t> 2-4GB RAM </a:t>
            </a:r>
            <a:r>
              <a:rPr lang="it"/>
              <a:t>e </a:t>
            </a:r>
            <a:r>
              <a:rPr b="1" lang="it" sz="2400">
                <a:solidFill>
                  <a:schemeClr val="accent3"/>
                </a:solidFill>
              </a:rPr>
              <a:t>2VCPU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Self-installing node </a:t>
            </a:r>
            <a:r>
              <a:rPr lang="it" sz="2400"/>
              <a:t>(“bash is lovely”)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Many </a:t>
            </a:r>
            <a:r>
              <a:rPr b="1" lang="it" sz="2400">
                <a:solidFill>
                  <a:schemeClr val="accent3"/>
                </a:solidFill>
              </a:rPr>
              <a:t>APIs </a:t>
            </a:r>
            <a:r>
              <a:rPr b="1" lang="it" sz="2400"/>
              <a:t>which handle the communication with the node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2400"/>
              <a:t>(e.g “http(s)://ip:8000/api/loader/status/sync”)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cxnSp>
        <p:nvCxnSpPr>
          <p:cNvPr id="141" name="Shape 141"/>
          <p:cNvCxnSpPr/>
          <p:nvPr/>
        </p:nvCxnSpPr>
        <p:spPr>
          <a:xfrm flipH="1" rot="10800000">
            <a:off x="2799300" y="2206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nodo, wallet &amp; API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932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 “Super </a:t>
            </a:r>
            <a:r>
              <a:rPr b="1" lang="it" sz="2400">
                <a:solidFill>
                  <a:schemeClr val="accent3"/>
                </a:solidFill>
              </a:rPr>
              <a:t>Easy</a:t>
            </a:r>
            <a:r>
              <a:rPr b="1" lang="it" sz="2400"/>
              <a:t> </a:t>
            </a:r>
            <a:r>
              <a:rPr b="1" lang="it" sz="2400">
                <a:solidFill>
                  <a:schemeClr val="accent3"/>
                </a:solidFill>
              </a:rPr>
              <a:t>Blockchain </a:t>
            </a:r>
            <a:r>
              <a:rPr b="1" lang="it" sz="2400"/>
              <a:t>gateway”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3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descr="Schermata 2017-02-17 alle 16.04.46.pn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262" y="1993098"/>
            <a:ext cx="6006372" cy="28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DPOS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6504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Delegated</a:t>
            </a:r>
            <a:r>
              <a:rPr b="1" lang="it" sz="2400"/>
              <a:t> Proof of Stake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network composed by</a:t>
            </a:r>
            <a:r>
              <a:rPr b="1" lang="it" sz="2400">
                <a:solidFill>
                  <a:schemeClr val="accent3"/>
                </a:solidFill>
              </a:rPr>
              <a:t> &gt; 950 </a:t>
            </a:r>
            <a:r>
              <a:rPr lang="it"/>
              <a:t>nodes</a:t>
            </a:r>
            <a:r>
              <a:rPr b="1" lang="it" sz="2400">
                <a:solidFill>
                  <a:schemeClr val="accent3"/>
                </a:solidFill>
              </a:rPr>
              <a:t> Mainet </a:t>
            </a:r>
            <a:r>
              <a:rPr b="1" lang="it" sz="2400"/>
              <a:t>| </a:t>
            </a:r>
            <a:r>
              <a:rPr b="1" lang="it" sz="2400">
                <a:solidFill>
                  <a:schemeClr val="accent3"/>
                </a:solidFill>
              </a:rPr>
              <a:t>&gt; 400 </a:t>
            </a:r>
            <a:r>
              <a:rPr lang="it"/>
              <a:t>nodes</a:t>
            </a:r>
            <a:r>
              <a:rPr b="1" lang="it" sz="2400">
                <a:solidFill>
                  <a:schemeClr val="accent3"/>
                </a:solidFill>
              </a:rPr>
              <a:t> Testnet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Delegates </a:t>
            </a:r>
            <a:r>
              <a:rPr b="1" lang="it"/>
              <a:t>act as creator for new blocks, voted by the community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forging delegates </a:t>
            </a:r>
            <a:r>
              <a:rPr b="1" lang="it" sz="2400">
                <a:solidFill>
                  <a:schemeClr val="accent3"/>
                </a:solidFill>
              </a:rPr>
              <a:t>101 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tot (962)</a:t>
            </a:r>
            <a:r>
              <a:rPr b="1" lang="it" sz="2400">
                <a:solidFill>
                  <a:schemeClr val="accent3"/>
                </a:solidFill>
              </a:rPr>
              <a:t> 1091 Mainet </a:t>
            </a:r>
            <a:r>
              <a:rPr b="1" lang="it" sz="2400"/>
              <a:t>| </a:t>
            </a:r>
            <a:r>
              <a:rPr lang="it"/>
              <a:t>tot (321) </a:t>
            </a:r>
            <a:r>
              <a:rPr b="1" lang="it" sz="2400">
                <a:solidFill>
                  <a:schemeClr val="accent3"/>
                </a:solidFill>
              </a:rPr>
              <a:t>342 Testnet </a:t>
            </a:r>
          </a:p>
        </p:txBody>
      </p:sp>
      <p:cxnSp>
        <p:nvCxnSpPr>
          <p:cNvPr id="155" name="Shape 155"/>
          <p:cNvCxnSpPr/>
          <p:nvPr/>
        </p:nvCxnSpPr>
        <p:spPr>
          <a:xfrm flipH="1" rot="10800000">
            <a:off x="2799300" y="2206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Voting </a:t>
            </a:r>
            <a:r>
              <a:rPr b="1" lang="it" sz="2400"/>
              <a:t>system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1 LSK</a:t>
            </a:r>
            <a:r>
              <a:rPr b="1" lang="it" sz="2400"/>
              <a:t> </a:t>
            </a:r>
            <a:r>
              <a:rPr b="1" lang="it"/>
              <a:t>x </a:t>
            </a:r>
            <a:r>
              <a:rPr b="1" lang="it" sz="2400"/>
              <a:t>33</a:t>
            </a:r>
            <a:r>
              <a:rPr b="1" lang="it"/>
              <a:t> votes for a total of </a:t>
            </a:r>
            <a:r>
              <a:rPr b="1" lang="it" sz="2400">
                <a:solidFill>
                  <a:schemeClr val="accent3"/>
                </a:solidFill>
              </a:rPr>
              <a:t>101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Forging </a:t>
            </a:r>
            <a:r>
              <a:rPr b="1" lang="it" sz="2400"/>
              <a:t>&amp; </a:t>
            </a:r>
            <a:r>
              <a:rPr b="1" lang="it" sz="2400">
                <a:solidFill>
                  <a:schemeClr val="accent3"/>
                </a:solidFill>
              </a:rPr>
              <a:t>Reward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Delegate Round /</a:t>
            </a:r>
            <a:r>
              <a:rPr b="1" lang="it" sz="2400">
                <a:solidFill>
                  <a:schemeClr val="accent3"/>
                </a:solidFill>
              </a:rPr>
              <a:t> 10 sec</a:t>
            </a:r>
            <a:r>
              <a:rPr b="1" lang="it" sz="2400"/>
              <a:t> per Block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>
                <a:solidFill>
                  <a:schemeClr val="accent3"/>
                </a:solidFill>
              </a:rPr>
              <a:t>5 LSK</a:t>
            </a:r>
            <a:r>
              <a:rPr b="1" lang="it" sz="2400"/>
              <a:t> </a:t>
            </a:r>
            <a:r>
              <a:rPr lang="it" sz="1400"/>
              <a:t>1 year</a:t>
            </a:r>
            <a:r>
              <a:rPr b="1" lang="it" sz="2400"/>
              <a:t> | </a:t>
            </a:r>
            <a:r>
              <a:rPr b="1" lang="it">
                <a:solidFill>
                  <a:schemeClr val="accent3"/>
                </a:solidFill>
              </a:rPr>
              <a:t>4 LSK</a:t>
            </a:r>
            <a:r>
              <a:rPr b="1" lang="it" sz="2400"/>
              <a:t> </a:t>
            </a:r>
            <a:r>
              <a:rPr lang="it" sz="1400"/>
              <a:t>2 year</a:t>
            </a:r>
            <a:r>
              <a:rPr b="1" lang="it" sz="2400"/>
              <a:t> | </a:t>
            </a:r>
            <a:r>
              <a:rPr b="1" lang="it">
                <a:solidFill>
                  <a:schemeClr val="accent3"/>
                </a:solidFill>
              </a:rPr>
              <a:t>3 LSK</a:t>
            </a:r>
            <a:r>
              <a:rPr b="1" lang="it" sz="2400"/>
              <a:t> </a:t>
            </a:r>
            <a:r>
              <a:rPr lang="it" sz="1400"/>
              <a:t>3 year</a:t>
            </a:r>
            <a:r>
              <a:rPr b="1" lang="it"/>
              <a:t> </a:t>
            </a:r>
            <a:r>
              <a:rPr b="1" lang="it" sz="2400"/>
              <a:t>| </a:t>
            </a:r>
            <a:r>
              <a:rPr b="1" lang="it">
                <a:solidFill>
                  <a:schemeClr val="accent3"/>
                </a:solidFill>
              </a:rPr>
              <a:t>2 LSK</a:t>
            </a:r>
            <a:r>
              <a:rPr b="1" lang="it" sz="2400"/>
              <a:t> </a:t>
            </a:r>
            <a:r>
              <a:rPr lang="it" sz="1400"/>
              <a:t>4 year</a:t>
            </a:r>
            <a:r>
              <a:rPr b="1" lang="it"/>
              <a:t> </a:t>
            </a:r>
            <a:r>
              <a:rPr b="1" lang="it" sz="2400"/>
              <a:t>| </a:t>
            </a:r>
            <a:r>
              <a:rPr b="1" lang="it">
                <a:solidFill>
                  <a:schemeClr val="accent3"/>
                </a:solidFill>
              </a:rPr>
              <a:t>1 LSK</a:t>
            </a:r>
            <a:r>
              <a:rPr b="1" lang="it" sz="2400"/>
              <a:t> </a:t>
            </a:r>
            <a:r>
              <a:rPr lang="it" sz="1400"/>
              <a:t>from 5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DPOS</a:t>
            </a:r>
          </a:p>
        </p:txBody>
      </p:sp>
      <p:cxnSp>
        <p:nvCxnSpPr>
          <p:cNvPr id="162" name="Shape 162"/>
          <p:cNvCxnSpPr/>
          <p:nvPr/>
        </p:nvCxnSpPr>
        <p:spPr>
          <a:xfrm flipH="1" rot="10800000">
            <a:off x="2799300" y="20543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attori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83100" y="1536150"/>
            <a:ext cx="2735400" cy="300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b="1" lang="it" sz="2400">
                <a:solidFill>
                  <a:schemeClr val="accent3"/>
                </a:solidFill>
              </a:rPr>
              <a:t>Users</a:t>
            </a:r>
            <a:r>
              <a:rPr b="1" lang="it" sz="2400"/>
              <a:t> 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Merchants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BlockChain Apps users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446212" y="1517100"/>
            <a:ext cx="2419500" cy="300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b="1" lang="it" sz="2400">
                <a:solidFill>
                  <a:schemeClr val="accent3"/>
                </a:solidFill>
              </a:rPr>
              <a:t>Delegate</a:t>
            </a:r>
            <a:r>
              <a:rPr b="1" lang="it" sz="2400"/>
              <a:t> 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Network guard 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it"/>
              <a:t>Lisk </a:t>
            </a:r>
            <a:r>
              <a:rPr lang="it"/>
              <a:t>forger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437062" y="1507575"/>
            <a:ext cx="2419500" cy="300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b="1" lang="it" sz="2400">
                <a:solidFill>
                  <a:schemeClr val="accent3"/>
                </a:solidFill>
              </a:rPr>
              <a:t>Developer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Services developer using API / SDK</a:t>
            </a:r>
          </a:p>
        </p:txBody>
      </p:sp>
      <p:cxnSp>
        <p:nvCxnSpPr>
          <p:cNvPr id="171" name="Shape 171"/>
          <p:cNvCxnSpPr/>
          <p:nvPr/>
        </p:nvCxnSpPr>
        <p:spPr>
          <a:xfrm>
            <a:off x="3085050" y="1516725"/>
            <a:ext cx="0" cy="3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" name="Shape 172"/>
          <p:cNvCxnSpPr/>
          <p:nvPr/>
        </p:nvCxnSpPr>
        <p:spPr>
          <a:xfrm>
            <a:off x="6209250" y="1516725"/>
            <a:ext cx="0" cy="33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current</a:t>
            </a:r>
            <a:r>
              <a:rPr b="1" lang="it" sz="2400">
                <a:solidFill>
                  <a:schemeClr val="accent3"/>
                </a:solidFill>
              </a:rPr>
              <a:t> Version</a:t>
            </a:r>
            <a:r>
              <a:rPr b="1" lang="it" sz="2400"/>
              <a:t> </a:t>
            </a:r>
            <a:r>
              <a:rPr lang="it"/>
              <a:t>(+ 1 version)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0.7.0 </a:t>
            </a:r>
            <a:r>
              <a:rPr lang="it"/>
              <a:t>on</a:t>
            </a:r>
            <a:r>
              <a:rPr b="1" lang="it" sz="2400">
                <a:solidFill>
                  <a:schemeClr val="accent3"/>
                </a:solidFill>
              </a:rPr>
              <a:t> Mainet </a:t>
            </a:r>
            <a:r>
              <a:rPr b="1" lang="it" sz="2400"/>
              <a:t>| </a:t>
            </a:r>
            <a:r>
              <a:rPr b="1" lang="it" sz="2400">
                <a:solidFill>
                  <a:schemeClr val="accent3"/>
                </a:solidFill>
              </a:rPr>
              <a:t>0.8.0a </a:t>
            </a:r>
            <a:r>
              <a:rPr lang="it"/>
              <a:t>on</a:t>
            </a:r>
            <a:r>
              <a:rPr b="1" lang="it" sz="2400">
                <a:solidFill>
                  <a:schemeClr val="accent3"/>
                </a:solidFill>
              </a:rPr>
              <a:t> Testnet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2016?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Forging </a:t>
            </a:r>
            <a:r>
              <a:rPr b="1" lang="it" sz="2400">
                <a:solidFill>
                  <a:schemeClr val="accent3"/>
                </a:solidFill>
              </a:rPr>
              <a:t>Community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Foundation</a:t>
            </a:r>
            <a:r>
              <a:rPr b="1" lang="it" sz="2400"/>
              <a:t> </a:t>
            </a:r>
            <a:r>
              <a:rPr b="1" lang="it" sz="2400"/>
              <a:t>| </a:t>
            </a:r>
            <a:r>
              <a:rPr b="1" lang="it" sz="2400">
                <a:solidFill>
                  <a:schemeClr val="accent3"/>
                </a:solidFill>
              </a:rPr>
              <a:t>&lt;</a:t>
            </a:r>
            <a:r>
              <a:rPr b="1" lang="it" sz="2400"/>
              <a:t>/Code Improvements</a:t>
            </a:r>
            <a:r>
              <a:rPr b="1" lang="it" sz="2400">
                <a:solidFill>
                  <a:schemeClr val="accent3"/>
                </a:solidFill>
              </a:rPr>
              <a:t>&gt;</a:t>
            </a:r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development</a:t>
            </a:r>
          </a:p>
        </p:txBody>
      </p:sp>
      <p:cxnSp>
        <p:nvCxnSpPr>
          <p:cNvPr id="179" name="Shape 179"/>
          <p:cNvCxnSpPr/>
          <p:nvPr/>
        </p:nvCxnSpPr>
        <p:spPr>
          <a:xfrm flipH="1" rot="10800000">
            <a:off x="2799300" y="20543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929750"/>
            <a:ext cx="8520600" cy="128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7200">
                <a:solidFill>
                  <a:schemeClr val="accent3"/>
                </a:solidFill>
              </a:rPr>
              <a:t>2017</a:t>
            </a:r>
            <a:r>
              <a:rPr b="1" lang="it" sz="7200"/>
              <a:t>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“Lisk is growing faster!”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235500" y="2003950"/>
            <a:ext cx="8520600" cy="197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3000"/>
              <a:t>Lisk</a:t>
            </a:r>
            <a:r>
              <a:rPr b="1" lang="it" sz="3000">
                <a:solidFill>
                  <a:schemeClr val="accent3"/>
                </a:solidFill>
              </a:rPr>
              <a:t>JS </a:t>
            </a:r>
            <a:r>
              <a:rPr b="1" lang="it" sz="1400"/>
              <a:t>20/03/17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>
                <a:highlight>
                  <a:srgbClr val="FFFFFF"/>
                </a:highlight>
              </a:rPr>
              <a:t>The Lisk-JS library now contains an </a:t>
            </a:r>
            <a:r>
              <a:rPr b="1" lang="it">
                <a:solidFill>
                  <a:schemeClr val="accent3"/>
                </a:solidFill>
                <a:highlight>
                  <a:srgbClr val="FFFFFF"/>
                </a:highlight>
              </a:rPr>
              <a:t>API Wrapper</a:t>
            </a:r>
            <a:r>
              <a:rPr lang="it">
                <a:highlight>
                  <a:srgbClr val="FFFFFF"/>
                </a:highlight>
              </a:rPr>
              <a:t>, cryptographic tools, helper functions for developers to make their application more secure.</a:t>
            </a:r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sidechains, BAPPs &amp; SDK</a:t>
            </a:r>
          </a:p>
        </p:txBody>
      </p:sp>
      <p:cxnSp>
        <p:nvCxnSpPr>
          <p:cNvPr id="192" name="Shape 192"/>
          <p:cNvCxnSpPr/>
          <p:nvPr/>
        </p:nvCxnSpPr>
        <p:spPr>
          <a:xfrm flipH="1" rot="10800000">
            <a:off x="2646900" y="25602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243675" y="1202575"/>
            <a:ext cx="8520600" cy="197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3000"/>
              <a:t>Lisk</a:t>
            </a:r>
            <a:r>
              <a:rPr b="1" lang="it" sz="3000">
                <a:solidFill>
                  <a:schemeClr val="accent3"/>
                </a:solidFill>
              </a:rPr>
              <a:t> Rebrand</a:t>
            </a:r>
            <a:r>
              <a:rPr b="1" lang="it" sz="3000">
                <a:solidFill>
                  <a:schemeClr val="accent3"/>
                </a:solidFill>
              </a:rPr>
              <a:t> </a:t>
            </a:r>
            <a:r>
              <a:rPr b="1" lang="it" sz="1400"/>
              <a:t>28/03/17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>
                <a:solidFill>
                  <a:schemeClr val="accent3"/>
                </a:solidFill>
                <a:highlight>
                  <a:srgbClr val="FFFFFF"/>
                </a:highlight>
              </a:rPr>
              <a:t>TAIKONAUTEN</a:t>
            </a:r>
            <a:r>
              <a:rPr b="1" lang="it">
                <a:highlight>
                  <a:srgbClr val="FFFFFF"/>
                </a:highlight>
              </a:rPr>
              <a:t> AGENCY </a:t>
            </a:r>
            <a:r>
              <a:rPr lang="it" sz="1400">
                <a:highlight>
                  <a:srgbClr val="FFFFFF"/>
                </a:highlight>
              </a:rPr>
              <a:t>(https://www.taikonauten.com/)</a:t>
            </a: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sidechains, BAPPs &amp; SDK</a:t>
            </a:r>
          </a:p>
        </p:txBody>
      </p:sp>
      <p:cxnSp>
        <p:nvCxnSpPr>
          <p:cNvPr id="199" name="Shape 199"/>
          <p:cNvCxnSpPr/>
          <p:nvPr/>
        </p:nvCxnSpPr>
        <p:spPr>
          <a:xfrm flipH="1" rot="10800000">
            <a:off x="2655075" y="1758826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1-et11-LEyYkWtuiyMGadYTw.jpeg"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575" y="2554150"/>
            <a:ext cx="5612800" cy="21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Blockchain &amp; Bitcoin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498050"/>
            <a:ext cx="8520600" cy="334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“</a:t>
            </a:r>
            <a:r>
              <a:rPr b="1" lang="it" sz="2400">
                <a:solidFill>
                  <a:schemeClr val="accent3"/>
                </a:solidFill>
              </a:rPr>
              <a:t>Blockchain Branches</a:t>
            </a:r>
            <a:r>
              <a:rPr b="1" lang="it" sz="2400"/>
              <a:t>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</a:p>
        </p:txBody>
      </p:sp>
      <p:cxnSp>
        <p:nvCxnSpPr>
          <p:cNvPr id="207" name="Shape 207"/>
          <p:cNvCxnSpPr/>
          <p:nvPr/>
        </p:nvCxnSpPr>
        <p:spPr>
          <a:xfrm flipH="1" rot="10800000">
            <a:off x="2646900" y="20543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1-Hpm8pdFndHGcj8iQbyCfgQ.jpeg"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287" y="2340000"/>
            <a:ext cx="6349425" cy="25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235500" y="2003950"/>
            <a:ext cx="8520600" cy="197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Blockchain </a:t>
            </a:r>
            <a:r>
              <a:rPr b="1" lang="it" sz="2400"/>
              <a:t>Applications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a lot of </a:t>
            </a:r>
            <a:r>
              <a:rPr b="1" lang="it" sz="2400">
                <a:solidFill>
                  <a:schemeClr val="accent3"/>
                </a:solidFill>
              </a:rPr>
              <a:t>proposal </a:t>
            </a:r>
            <a:r>
              <a:rPr b="1" lang="it" sz="2400"/>
              <a:t>and </a:t>
            </a:r>
            <a:r>
              <a:rPr b="1" lang="it" sz="2400">
                <a:solidFill>
                  <a:schemeClr val="accent3"/>
                </a:solidFill>
              </a:rPr>
              <a:t>concepts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find it on Lisk official website</a:t>
            </a:r>
            <a:r>
              <a:rPr b="1" lang="it" sz="2400">
                <a:solidFill>
                  <a:schemeClr val="accent3"/>
                </a:solidFill>
              </a:rPr>
              <a:t> lisk.io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accent3"/>
              </a:solidFill>
            </a:endParaRPr>
          </a:p>
        </p:txBody>
      </p:sp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</a:t>
            </a:r>
            <a:r>
              <a:rPr lang="it"/>
              <a:t>sidechains, BAPPs &amp; SDK</a:t>
            </a:r>
          </a:p>
        </p:txBody>
      </p:sp>
      <p:cxnSp>
        <p:nvCxnSpPr>
          <p:cNvPr id="215" name="Shape 215"/>
          <p:cNvCxnSpPr/>
          <p:nvPr/>
        </p:nvCxnSpPr>
        <p:spPr>
          <a:xfrm flipH="1" rot="10800000">
            <a:off x="2646900" y="25602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90250" y="526350"/>
            <a:ext cx="8377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Community &amp; </a:t>
            </a:r>
          </a:p>
          <a:p>
            <a:pPr lvl="0">
              <a:spcBef>
                <a:spcPts val="0"/>
              </a:spcBef>
              <a:buNone/>
            </a:pPr>
            <a:r>
              <a:rPr lang="it"/>
              <a:t>LIG - Lisk Italian Group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269450"/>
            <a:ext cx="8520600" cy="35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Lisk Channels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Website</a:t>
            </a:r>
            <a:r>
              <a:rPr b="1" lang="it" sz="2400"/>
              <a:t> chat.lisk.io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Chat</a:t>
            </a:r>
            <a:r>
              <a:rPr b="1" lang="it" sz="2400"/>
              <a:t> lisk.chat </a:t>
            </a:r>
            <a:r>
              <a:rPr lang="it" sz="2400"/>
              <a:t>aprox </a:t>
            </a:r>
            <a:r>
              <a:rPr b="1" lang="it" sz="2400">
                <a:solidFill>
                  <a:schemeClr val="accent3"/>
                </a:solidFill>
              </a:rPr>
              <a:t>3473</a:t>
            </a:r>
            <a:r>
              <a:rPr lang="it" sz="2400"/>
              <a:t> registered </a:t>
            </a:r>
            <a:r>
              <a:rPr b="1" lang="it" sz="2400"/>
              <a:t>users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Forum</a:t>
            </a:r>
            <a:r>
              <a:rPr b="1" lang="it" sz="2400"/>
              <a:t> forum.lisk.io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Blog</a:t>
            </a:r>
            <a:r>
              <a:rPr b="1" lang="it" sz="2400"/>
              <a:t> blog.lisk.io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… twitter, facebook and youtube and more!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community</a:t>
            </a:r>
          </a:p>
        </p:txBody>
      </p:sp>
      <p:cxnSp>
        <p:nvCxnSpPr>
          <p:cNvPr id="227" name="Shape 227"/>
          <p:cNvCxnSpPr/>
          <p:nvPr/>
        </p:nvCxnSpPr>
        <p:spPr>
          <a:xfrm flipH="1" rot="10800000">
            <a:off x="2646900" y="19019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269450"/>
            <a:ext cx="8520600" cy="35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Lisk Tools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Lisk Network</a:t>
            </a:r>
            <a:r>
              <a:rPr b="1" lang="it" sz="2400"/>
              <a:t> explorer.liskwallet.net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A lot of </a:t>
            </a:r>
            <a:r>
              <a:rPr b="1" lang="it" sz="2400">
                <a:solidFill>
                  <a:schemeClr val="accent3"/>
                </a:solidFill>
              </a:rPr>
              <a:t>Guidelines </a:t>
            </a:r>
            <a:r>
              <a:rPr b="1" lang="it" sz="2400"/>
              <a:t>and installation/monitoring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node tools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telegram bots and more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* everything is reported on the Lisk forum!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community</a:t>
            </a:r>
          </a:p>
        </p:txBody>
      </p:sp>
      <p:cxnSp>
        <p:nvCxnSpPr>
          <p:cNvPr id="234" name="Shape 234"/>
          <p:cNvCxnSpPr/>
          <p:nvPr/>
        </p:nvCxnSpPr>
        <p:spPr>
          <a:xfrm flipH="1" rot="10800000">
            <a:off x="2646900" y="19019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507450"/>
            <a:ext cx="8520600" cy="355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Group Website</a:t>
            </a:r>
            <a:r>
              <a:rPr b="1" lang="it" sz="2400"/>
              <a:t> liskitaliangroup.github.io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8 </a:t>
            </a:r>
            <a:r>
              <a:rPr b="1" lang="it" sz="2400"/>
              <a:t>Italian</a:t>
            </a:r>
            <a:r>
              <a:rPr b="1" lang="it" sz="2400">
                <a:solidFill>
                  <a:schemeClr val="accent3"/>
                </a:solidFill>
              </a:rPr>
              <a:t> delegates</a:t>
            </a:r>
            <a:r>
              <a:rPr b="1" lang="it" sz="2400"/>
              <a:t> </a:t>
            </a:r>
            <a:r>
              <a:rPr lang="it" sz="2400"/>
              <a:t>committed in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Dissemination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Coding</a:t>
            </a:r>
            <a:r>
              <a:rPr b="1" lang="it" sz="2400"/>
              <a:t> | </a:t>
            </a:r>
            <a:r>
              <a:rPr b="1" lang="it" sz="2400">
                <a:solidFill>
                  <a:schemeClr val="accent3"/>
                </a:solidFill>
              </a:rPr>
              <a:t>FULIG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sp>
        <p:nvSpPr>
          <p:cNvPr id="240" name="Shape 2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LIG</a:t>
            </a:r>
            <a:r>
              <a:rPr lang="it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LISK ITALIAN GROUP</a:t>
            </a:r>
            <a:r>
              <a:rPr lang="it"/>
              <a:t> </a:t>
            </a:r>
          </a:p>
        </p:txBody>
      </p:sp>
      <p:pic>
        <p:nvPicPr>
          <p:cNvPr descr="Schermata 2017-02-16 alle 16.38.15.png"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175" y="3138850"/>
            <a:ext cx="6325650" cy="179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507450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7 contribution</a:t>
            </a:r>
            <a:r>
              <a:rPr b="1" lang="it" sz="2400"/>
              <a:t> to </a:t>
            </a:r>
            <a:r>
              <a:rPr b="1" lang="it" sz="2400">
                <a:solidFill>
                  <a:schemeClr val="accent3"/>
                </a:solidFill>
              </a:rPr>
              <a:t>Lisk</a:t>
            </a:r>
            <a:r>
              <a:rPr b="1" lang="it" sz="2400"/>
              <a:t> core &amp; documentation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+ 10 </a:t>
            </a:r>
            <a:r>
              <a:rPr b="1" lang="it" sz="2400"/>
              <a:t>open source </a:t>
            </a:r>
            <a:r>
              <a:rPr b="1" lang="it" sz="2400">
                <a:solidFill>
                  <a:schemeClr val="accent3"/>
                </a:solidFill>
              </a:rPr>
              <a:t>projects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Investors </a:t>
            </a:r>
            <a:r>
              <a:rPr b="1" lang="it" sz="2400"/>
              <a:t>using</a:t>
            </a:r>
            <a:r>
              <a:rPr b="1" lang="it" sz="2400">
                <a:solidFill>
                  <a:schemeClr val="accent3"/>
                </a:solidFill>
              </a:rPr>
              <a:t> Multi-signature </a:t>
            </a:r>
            <a:r>
              <a:rPr lang="it" sz="2400"/>
              <a:t>address named </a:t>
            </a:r>
            <a:r>
              <a:rPr b="1" lang="it" sz="2400">
                <a:solidFill>
                  <a:schemeClr val="accent3"/>
                </a:solidFill>
              </a:rPr>
              <a:t>FULIG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explorer.liskwallet.net/address/13861531827625059307L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aprox 2K </a:t>
            </a:r>
            <a:r>
              <a:rPr b="1" lang="it" sz="2400"/>
              <a:t>€ donation for Italians Earthquake </a:t>
            </a:r>
            <a:r>
              <a:rPr b="1" lang="it" sz="2400">
                <a:solidFill>
                  <a:schemeClr val="accent3"/>
                </a:solidFill>
              </a:rPr>
              <a:t>victims</a:t>
            </a:r>
            <a:r>
              <a:rPr b="1" lang="it" sz="2400"/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LIG</a:t>
            </a:r>
            <a:r>
              <a:rPr lang="it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LISK ITALIAN GROUP</a:t>
            </a:r>
            <a:r>
              <a:rPr lang="it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Cos’è la Blockchain?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533287"/>
            <a:ext cx="8520600" cy="47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1400"/>
              <a:t>DECENTRALIZED LEDGER </a:t>
            </a:r>
            <a:r>
              <a:rPr b="1" lang="it" sz="2400"/>
              <a:t>|</a:t>
            </a:r>
            <a:r>
              <a:rPr lang="it" sz="1400"/>
              <a:t>  LIST OF BLOCKS </a:t>
            </a:r>
            <a:r>
              <a:rPr b="1" lang="it" sz="2400"/>
              <a:t>|</a:t>
            </a:r>
            <a:r>
              <a:rPr lang="it" sz="1400"/>
              <a:t> TAMPER RESISTANT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pic>
        <p:nvPicPr>
          <p:cNvPr descr="fig2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800" y="2525271"/>
            <a:ext cx="6330399" cy="235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/>
              <a:t>What is the Blockchain?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it"/>
              <a:t>A list of concatenated blocks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Blocks are not editable after their insertion in the chain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it"/>
              <a:t>Security provided by cryptography 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720" y="2540325"/>
            <a:ext cx="6742554" cy="23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What is the Blockchain?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473150"/>
            <a:ext cx="5945700" cy="265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New blocks are appended in the chain with a process called </a:t>
            </a:r>
            <a:r>
              <a:rPr b="1" lang="it"/>
              <a:t>mining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Mining is an expensive process and need a growing amount of resources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Miners compete for the creation of the next block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it"/>
              <a:t>Miners receive a reward for every mined block</a:t>
            </a:r>
          </a:p>
        </p:txBody>
      </p:sp>
      <p:pic>
        <p:nvPicPr>
          <p:cNvPr descr="Miner.png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175" y="1879524"/>
            <a:ext cx="1580375" cy="282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“On top” alla Blockchain</a:t>
            </a:r>
            <a:r>
              <a:rPr lang="it"/>
              <a:t>?</a:t>
            </a:r>
          </a:p>
        </p:txBody>
      </p:sp>
      <p:pic>
        <p:nvPicPr>
          <p:cNvPr descr="Bitcoin_Logo_Horizontal_Dark-4800px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98" y="1440038"/>
            <a:ext cx="1953647" cy="407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EUM-LOGO_PORTRAIT_Black_small.png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87" y="1958528"/>
            <a:ext cx="1953650" cy="15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2836425" y="1556550"/>
            <a:ext cx="4268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594825" y="1270125"/>
            <a:ext cx="7772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torj-logo.jpg"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100" y="3476750"/>
            <a:ext cx="1258200" cy="12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1" type="body"/>
          </p:nvPr>
        </p:nvSpPr>
        <p:spPr>
          <a:xfrm>
            <a:off x="4999675" y="603725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/>
              <a:t>Platforms | Area | Algo</a:t>
            </a: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7941225" y="41622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...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2780350" y="15163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400"/>
              <a:t>Moneta elettronica</a:t>
            </a:r>
          </a:p>
        </p:txBody>
      </p:sp>
      <p:cxnSp>
        <p:nvCxnSpPr>
          <p:cNvPr id="97" name="Shape 97"/>
          <p:cNvCxnSpPr/>
          <p:nvPr/>
        </p:nvCxnSpPr>
        <p:spPr>
          <a:xfrm>
            <a:off x="2704150" y="14892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" name="Shape 98"/>
          <p:cNvCxnSpPr/>
          <p:nvPr/>
        </p:nvCxnSpPr>
        <p:spPr>
          <a:xfrm>
            <a:off x="2704150" y="27846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9" name="Shape 99"/>
          <p:cNvCxnSpPr/>
          <p:nvPr/>
        </p:nvCxnSpPr>
        <p:spPr>
          <a:xfrm>
            <a:off x="2704150" y="38724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" name="Shape 100"/>
          <p:cNvSpPr txBox="1"/>
          <p:nvPr>
            <p:ph idx="1" type="body"/>
          </p:nvPr>
        </p:nvSpPr>
        <p:spPr>
          <a:xfrm>
            <a:off x="2780350" y="281415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400"/>
              <a:t>Smart contract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2780350" y="393155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400"/>
              <a:t>Decentralized storage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4742500" y="390200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3" name="Shape 103"/>
          <p:cNvSpPr txBox="1"/>
          <p:nvPr>
            <p:ph idx="1" type="body"/>
          </p:nvPr>
        </p:nvSpPr>
        <p:spPr>
          <a:xfrm>
            <a:off x="4818700" y="39611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1400">
                <a:solidFill>
                  <a:schemeClr val="accent3"/>
                </a:solidFill>
              </a:rPr>
              <a:t>POR</a:t>
            </a:r>
            <a:r>
              <a:rPr b="1" lang="it" sz="1400"/>
              <a:t> </a:t>
            </a:r>
            <a:r>
              <a:rPr lang="it" sz="1400"/>
              <a:t>Proof of Retrievability</a:t>
            </a:r>
          </a:p>
        </p:txBody>
      </p:sp>
      <p:cxnSp>
        <p:nvCxnSpPr>
          <p:cNvPr id="104" name="Shape 104"/>
          <p:cNvCxnSpPr/>
          <p:nvPr/>
        </p:nvCxnSpPr>
        <p:spPr>
          <a:xfrm>
            <a:off x="4742500" y="28141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" name="Shape 105"/>
          <p:cNvSpPr txBox="1"/>
          <p:nvPr>
            <p:ph idx="1" type="body"/>
          </p:nvPr>
        </p:nvSpPr>
        <p:spPr>
          <a:xfrm>
            <a:off x="4818700" y="28437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1400">
                <a:solidFill>
                  <a:schemeClr val="accent3"/>
                </a:solidFill>
              </a:rPr>
              <a:t>POW</a:t>
            </a:r>
            <a:r>
              <a:rPr lang="it" sz="1400"/>
              <a:t> (POS) Proof of Work/..Stake</a:t>
            </a:r>
          </a:p>
        </p:txBody>
      </p:sp>
      <p:cxnSp>
        <p:nvCxnSpPr>
          <p:cNvPr id="106" name="Shape 106"/>
          <p:cNvCxnSpPr/>
          <p:nvPr/>
        </p:nvCxnSpPr>
        <p:spPr>
          <a:xfrm>
            <a:off x="4742500" y="1556550"/>
            <a:ext cx="0" cy="4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7" name="Shape 107"/>
          <p:cNvSpPr txBox="1"/>
          <p:nvPr>
            <p:ph idx="1" type="body"/>
          </p:nvPr>
        </p:nvSpPr>
        <p:spPr>
          <a:xfrm>
            <a:off x="4818700" y="1586100"/>
            <a:ext cx="3335400" cy="40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1400">
                <a:solidFill>
                  <a:schemeClr val="accent3"/>
                </a:solidFill>
              </a:rPr>
              <a:t>POW</a:t>
            </a:r>
            <a:r>
              <a:rPr b="1" lang="it" sz="1400"/>
              <a:t> </a:t>
            </a:r>
            <a:r>
              <a:rPr lang="it" sz="1400"/>
              <a:t>Proof of Work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7200"/>
              <a:t>Lisk!</a:t>
            </a:r>
          </a:p>
          <a:p>
            <a:pPr lvl="0">
              <a:spcBef>
                <a:spcPts val="0"/>
              </a:spcBef>
              <a:buNone/>
            </a:pPr>
            <a:r>
              <a:rPr lang="it"/>
              <a:t>&amp; DPOS</a:t>
            </a:r>
          </a:p>
        </p:txBody>
      </p:sp>
      <p:pic>
        <p:nvPicPr>
          <p:cNvPr descr="Lisk_icon.png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751" y="944624"/>
            <a:ext cx="2195748" cy="325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intro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269450"/>
            <a:ext cx="8520600" cy="356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22 February - 21 March 2016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ICO </a:t>
            </a:r>
            <a:r>
              <a:rPr lang="it"/>
              <a:t>Initial Coin Offering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14,009</a:t>
            </a:r>
            <a:r>
              <a:rPr b="1" lang="it" sz="2400">
                <a:solidFill>
                  <a:schemeClr val="accent3"/>
                </a:solidFill>
              </a:rPr>
              <a:t> BTC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about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13,5 millions</a:t>
            </a:r>
            <a:r>
              <a:rPr b="1" lang="it" sz="2400"/>
              <a:t> </a:t>
            </a:r>
            <a:r>
              <a:rPr b="1" lang="it" sz="2400">
                <a:solidFill>
                  <a:schemeClr val="accent3"/>
                </a:solidFill>
              </a:rPr>
              <a:t>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 sz="1400"/>
              <a:t>(0,13€) ~</a:t>
            </a:r>
            <a:r>
              <a:rPr b="1" lang="it">
                <a:solidFill>
                  <a:schemeClr val="accent3"/>
                </a:solidFill>
              </a:rPr>
              <a:t> 0.28 €</a:t>
            </a:r>
            <a:r>
              <a:rPr lang="it" sz="1400"/>
              <a:t> per LSK</a:t>
            </a:r>
            <a:r>
              <a:rPr b="1" lang="it" sz="2400"/>
              <a:t> | </a:t>
            </a:r>
            <a:r>
              <a:rPr lang="it" sz="1400"/>
              <a:t>~</a:t>
            </a:r>
            <a:r>
              <a:rPr b="1" lang="it" sz="2400"/>
              <a:t> </a:t>
            </a:r>
            <a:r>
              <a:rPr b="1" lang="it">
                <a:solidFill>
                  <a:schemeClr val="accent3"/>
                </a:solidFill>
              </a:rPr>
              <a:t>1,1 MLN €</a:t>
            </a:r>
            <a:r>
              <a:rPr b="1" lang="it" sz="2400"/>
              <a:t> </a:t>
            </a:r>
            <a:r>
              <a:rPr lang="it" sz="1400"/>
              <a:t>volume</a:t>
            </a:r>
            <a:r>
              <a:rPr b="1" lang="it" sz="2400"/>
              <a:t> | </a:t>
            </a:r>
            <a:r>
              <a:rPr lang="it" sz="1400"/>
              <a:t>~</a:t>
            </a:r>
            <a:r>
              <a:rPr b="1" lang="it" sz="2400"/>
              <a:t> </a:t>
            </a:r>
            <a:r>
              <a:rPr b="1" lang="it">
                <a:solidFill>
                  <a:schemeClr val="accent3"/>
                </a:solidFill>
              </a:rPr>
              <a:t>26.9 MLN €</a:t>
            </a:r>
            <a:r>
              <a:rPr b="1" lang="it" sz="2400"/>
              <a:t> </a:t>
            </a:r>
            <a:r>
              <a:rPr lang="it" sz="1400"/>
              <a:t>market cap</a:t>
            </a:r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2646900" y="18257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/>
              <a:t>Lisk - intro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421850"/>
            <a:ext cx="8520600" cy="296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/>
              <a:t>Decentralized App Framework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it"/>
              <a:t>Developed entirely in</a:t>
            </a:r>
            <a:r>
              <a:rPr b="1" lang="it" sz="2400">
                <a:solidFill>
                  <a:schemeClr val="accent3"/>
                </a:solidFill>
              </a:rPr>
              <a:t> Javascript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Open </a:t>
            </a:r>
            <a:r>
              <a:rPr b="1" lang="it" sz="2400"/>
              <a:t>Source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D</a:t>
            </a:r>
            <a:r>
              <a:rPr b="1" lang="it" sz="2400"/>
              <a:t>POS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chemeClr val="accent3"/>
                </a:solidFill>
              </a:rPr>
              <a:t>API </a:t>
            </a:r>
            <a:r>
              <a:rPr b="1" lang="it" sz="2400"/>
              <a:t>&amp;</a:t>
            </a:r>
            <a:r>
              <a:rPr b="1" lang="it" sz="2400">
                <a:solidFill>
                  <a:schemeClr val="accent3"/>
                </a:solidFill>
              </a:rPr>
              <a:t> SideChains</a:t>
            </a:r>
            <a:r>
              <a:rPr b="1" lang="it" sz="2400"/>
              <a:t> &amp; </a:t>
            </a:r>
            <a:r>
              <a:rPr b="1" lang="it" sz="2400">
                <a:solidFill>
                  <a:schemeClr val="accent3"/>
                </a:solidFill>
              </a:rPr>
              <a:t>SDK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cxnSp>
        <p:nvCxnSpPr>
          <p:cNvPr id="127" name="Shape 127"/>
          <p:cNvCxnSpPr/>
          <p:nvPr/>
        </p:nvCxnSpPr>
        <p:spPr>
          <a:xfrm flipH="1" rot="10800000">
            <a:off x="2646900" y="1978101"/>
            <a:ext cx="37623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